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278" r:id="rId3"/>
    <p:sldId id="281" r:id="rId4"/>
    <p:sldId id="283" r:id="rId5"/>
    <p:sldId id="259" r:id="rId6"/>
    <p:sldId id="324" r:id="rId7"/>
    <p:sldId id="262" r:id="rId8"/>
    <p:sldId id="265" r:id="rId9"/>
    <p:sldId id="316" r:id="rId10"/>
    <p:sldId id="315" r:id="rId11"/>
    <p:sldId id="317" r:id="rId12"/>
    <p:sldId id="314" r:id="rId13"/>
    <p:sldId id="322" r:id="rId14"/>
    <p:sldId id="313" r:id="rId15"/>
    <p:sldId id="320" r:id="rId16"/>
    <p:sldId id="318" r:id="rId17"/>
    <p:sldId id="323" r:id="rId18"/>
    <p:sldId id="325" r:id="rId19"/>
    <p:sldId id="284" r:id="rId20"/>
    <p:sldId id="287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A7752-5A3D-4069-B90B-E23A2749DE9C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3AEFF-60EC-4DB8-8918-E7FBE8EBC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Shape 16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7" name="Shape 1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28" name="Shape 16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Shape 1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Shape 16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F950A-FD9E-46D6-A780-79DE6848F667}" type="datetimeFigureOut">
              <a:rPr lang="en-US" smtClean="0"/>
              <a:pPr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E1BF-B57A-4D5B-8077-B41952F17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ad.de/deutschland/studienangebote/international-programmes/en/detail/5403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Environmental </a:t>
            </a:r>
            <a:r>
              <a:rPr lang="en-US" sz="4000" b="1" dirty="0" smtClean="0"/>
              <a:t>sensors learning module </a:t>
            </a:r>
            <a:r>
              <a:rPr lang="en-US" sz="4000" b="1" dirty="0" smtClean="0"/>
              <a:t>design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Avtandil</a:t>
            </a:r>
            <a:r>
              <a:rPr lang="en-US" sz="2400" dirty="0" smtClean="0"/>
              <a:t> </a:t>
            </a:r>
            <a:r>
              <a:rPr lang="en-US" sz="2400" dirty="0" err="1" smtClean="0"/>
              <a:t>Tavkhelidze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Ilia</a:t>
            </a:r>
            <a:r>
              <a:rPr lang="en-US" dirty="0" smtClean="0"/>
              <a:t> State University</a:t>
            </a:r>
            <a:endParaRPr lang="en-US" dirty="0"/>
          </a:p>
        </p:txBody>
      </p:sp>
      <p:pic>
        <p:nvPicPr>
          <p:cNvPr id="4" name="Shape 164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810000" y="3886200"/>
            <a:ext cx="1447800" cy="144542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Magnetic field transducer on QNET sensors trainer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2679340" cy="32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7857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Sonar sensor on QNET sensors trainer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02994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35461" cy="41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Pressure sensor on QNET sensors trainer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160214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47857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Temperature sensor on QNET sensors trainer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279246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47857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Optical position sensor on QNET sensors trainer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600200"/>
            <a:ext cx="30997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430230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Quancer</a:t>
            </a:r>
            <a:r>
              <a:rPr lang="en-US" dirty="0" smtClean="0"/>
              <a:t>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sz="1600" dirty="0" smtClean="0"/>
              <a:t>Includes more than 10 different types of sensors: 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Pressure sensor </a:t>
            </a:r>
          </a:p>
          <a:p>
            <a:pPr>
              <a:buFontTx/>
              <a:buChar char="-"/>
            </a:pPr>
            <a:r>
              <a:rPr lang="en-US" sz="1600" dirty="0" smtClean="0"/>
              <a:t>Temperature sensor </a:t>
            </a:r>
          </a:p>
          <a:p>
            <a:pPr>
              <a:buFontTx/>
              <a:buChar char="-"/>
            </a:pPr>
            <a:r>
              <a:rPr lang="en-US" sz="1600" dirty="0" smtClean="0"/>
              <a:t>Sonar, and infrared range sensors</a:t>
            </a:r>
          </a:p>
          <a:p>
            <a:pPr>
              <a:buFontTx/>
              <a:buChar char="-"/>
            </a:pPr>
            <a:r>
              <a:rPr lang="en-US" sz="1600" dirty="0" smtClean="0"/>
              <a:t>Magnetic field sensor </a:t>
            </a:r>
          </a:p>
          <a:p>
            <a:pPr>
              <a:buFontTx/>
              <a:buChar char="-"/>
            </a:pPr>
            <a:r>
              <a:rPr lang="en-US" sz="1600" dirty="0" smtClean="0"/>
              <a:t>Optical position sensor</a:t>
            </a:r>
          </a:p>
          <a:p>
            <a:pPr>
              <a:buFontTx/>
              <a:buChar char="-"/>
            </a:pPr>
            <a:r>
              <a:rPr lang="en-US" sz="1600" dirty="0" err="1" smtClean="0"/>
              <a:t>Piezo</a:t>
            </a:r>
            <a:r>
              <a:rPr lang="en-US" sz="1600" dirty="0" smtClean="0"/>
              <a:t> film sensor </a:t>
            </a:r>
          </a:p>
          <a:p>
            <a:pPr>
              <a:buFontTx/>
              <a:buChar char="-"/>
            </a:pPr>
            <a:r>
              <a:rPr lang="en-US" sz="1600" dirty="0" smtClean="0"/>
              <a:t>Rotary potentiometer</a:t>
            </a:r>
          </a:p>
          <a:p>
            <a:pPr>
              <a:buFontTx/>
              <a:buChar char="-"/>
            </a:pPr>
            <a:r>
              <a:rPr lang="en-US" sz="1600" dirty="0" smtClean="0"/>
              <a:t>Micro switch, push button, and optical switch </a:t>
            </a:r>
          </a:p>
          <a:p>
            <a:pPr>
              <a:buFontTx/>
              <a:buChar char="-"/>
            </a:pPr>
            <a:r>
              <a:rPr lang="en-US" sz="1600" dirty="0" smtClean="0"/>
              <a:t>Two digital output LEDs </a:t>
            </a:r>
          </a:p>
          <a:p>
            <a:pPr>
              <a:buFontTx/>
              <a:buChar char="-"/>
            </a:pPr>
            <a:r>
              <a:rPr lang="en-US" sz="1600" dirty="0" smtClean="0"/>
              <a:t>Encoder</a:t>
            </a:r>
          </a:p>
          <a:p>
            <a:pPr>
              <a:buFontTx/>
              <a:buChar char="-"/>
            </a:pPr>
            <a:r>
              <a:rPr lang="en-US" sz="1600" dirty="0" smtClean="0"/>
              <a:t>Strain gage</a:t>
            </a:r>
          </a:p>
          <a:p>
            <a:pPr>
              <a:buFontTx/>
              <a:buChar char="-"/>
            </a:pP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ELVIS II apparatus with additional precise measuring devices </a:t>
            </a:r>
            <a:endParaRPr lang="en-US" sz="2400" dirty="0"/>
          </a:p>
        </p:txBody>
      </p:sp>
      <p:pic>
        <p:nvPicPr>
          <p:cNvPr id="4" name="Content Placeholder 3" descr="20190109_154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179735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Learning Modules to Design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Environmental Sensors Learning Module</a:t>
            </a:r>
          </a:p>
          <a:p>
            <a:pPr>
              <a:buNone/>
            </a:pPr>
            <a:r>
              <a:rPr lang="en-US" sz="2000" dirty="0" smtClean="0"/>
              <a:t>Sensors to integrate on the basis of  NI ELVIS </a:t>
            </a:r>
            <a:r>
              <a:rPr lang="en-US" sz="2000" dirty="0" err="1" smtClean="0"/>
              <a:t>protoboard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Quancer</a:t>
            </a:r>
            <a:r>
              <a:rPr lang="en-US" sz="2000" dirty="0" smtClean="0"/>
              <a:t> sensors (described above)</a:t>
            </a:r>
          </a:p>
          <a:p>
            <a:pPr>
              <a:buNone/>
            </a:pPr>
            <a:r>
              <a:rPr lang="en-US" sz="2000" dirty="0" smtClean="0"/>
              <a:t>2. Gas sensors CO</a:t>
            </a:r>
            <a:r>
              <a:rPr lang="en-US" sz="1400" dirty="0" smtClean="0"/>
              <a:t>2</a:t>
            </a:r>
            <a:r>
              <a:rPr lang="en-US" sz="2000" dirty="0" smtClean="0"/>
              <a:t>, O</a:t>
            </a:r>
            <a:r>
              <a:rPr lang="en-US" sz="1400" dirty="0" smtClean="0"/>
              <a:t>2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3. Radiation sensors (ionizing radiation)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Advanced Materials Analysis learning module: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Scanning Electron Microscope (SEM)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Transmission Electron Microscope (TEM)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Mass spectrometer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X-ray structural analysis (we have modern device in </a:t>
            </a:r>
            <a:r>
              <a:rPr lang="en-US" sz="2000" dirty="0" err="1" smtClean="0"/>
              <a:t>Iliauni</a:t>
            </a:r>
            <a:r>
              <a:rPr lang="en-US" sz="2000" dirty="0" smtClean="0"/>
              <a:t>)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>
              <a:buNone/>
            </a:pPr>
            <a:endParaRPr lang="en-US" sz="2000" u="sng" dirty="0" smtClean="0">
              <a:hlinkClick r:id="rId2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Iliauni</a:t>
            </a:r>
            <a:r>
              <a:rPr lang="en-US" sz="2800" b="1" dirty="0" smtClean="0"/>
              <a:t> master programs which can use designed Learning Modules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000" dirty="0" smtClean="0"/>
              <a:t>MEW MATERIALS FOR NANOELECTRONICS AND NANOENGINEERING</a:t>
            </a:r>
          </a:p>
          <a:p>
            <a:endParaRPr lang="en-US" sz="2000" dirty="0" smtClean="0"/>
          </a:p>
          <a:p>
            <a:r>
              <a:rPr lang="en-US" sz="2000" cap="all" dirty="0" smtClean="0"/>
              <a:t>EARTH SCIENCES: GEOLOGY, GEOPHYSICS, GEOGRAPHY AND GIS TECHNOLOGIES</a:t>
            </a:r>
          </a:p>
          <a:p>
            <a:endParaRPr lang="en-US" sz="2000" cap="all" dirty="0" smtClean="0"/>
          </a:p>
          <a:p>
            <a:r>
              <a:rPr lang="en-US" sz="2000" cap="all" dirty="0" smtClean="0"/>
              <a:t>ENERGY AND MINERAL RESOURCES MANAGEMENT AND SUSTAINABLE DEVELOPMENT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Accreditation Standards for Higher Education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Educational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objectives, learning outcomes and their compliance with the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Teaching methodology and organization, adequate evaluation of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mastering </a:t>
            </a:r>
          </a:p>
          <a:p>
            <a:r>
              <a:rPr lang="en-US" sz="1600" dirty="0" smtClean="0"/>
              <a:t>Student achievements and individual work with them </a:t>
            </a:r>
          </a:p>
          <a:p>
            <a:r>
              <a:rPr lang="en-US" sz="1600" dirty="0" smtClean="0"/>
              <a:t>Providing teaching resources </a:t>
            </a:r>
          </a:p>
          <a:p>
            <a:r>
              <a:rPr lang="en-US" sz="1600" dirty="0" smtClean="0"/>
              <a:t>Teaching quality enhancement opportunities 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343400"/>
            <a:ext cx="7016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b="1" dirty="0" smtClean="0"/>
              <a:t>Experience</a:t>
            </a:r>
          </a:p>
          <a:p>
            <a:pPr marL="342900" indent="-342900" algn="ctr"/>
            <a:endParaRPr lang="en-US" b="1" dirty="0" smtClean="0"/>
          </a:p>
          <a:p>
            <a:pPr marL="342900" indent="-342900" algn="ctr"/>
            <a:r>
              <a:rPr lang="en-US" dirty="0" smtClean="0"/>
              <a:t>Participated in commissions of 5 HEI </a:t>
            </a:r>
            <a:r>
              <a:rPr lang="en-US" dirty="0" err="1" smtClean="0"/>
              <a:t>programme</a:t>
            </a:r>
            <a:r>
              <a:rPr lang="en-US" dirty="0" smtClean="0"/>
              <a:t> Accreditation visits and </a:t>
            </a:r>
          </a:p>
          <a:p>
            <a:pPr marL="342900" indent="-342900" algn="ctr"/>
            <a:r>
              <a:rPr lang="en-US" dirty="0" smtClean="0"/>
              <a:t>2 University Authorization visits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Shape 1630"/>
          <p:cNvSpPr txBox="1">
            <a:spLocks noGrp="1"/>
          </p:cNvSpPr>
          <p:nvPr>
            <p:ph type="title"/>
          </p:nvPr>
        </p:nvSpPr>
        <p:spPr>
          <a:xfrm>
            <a:off x="1142107" y="274638"/>
            <a:ext cx="6859786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Grants &amp; Development</a:t>
            </a:r>
            <a:endParaRPr/>
          </a:p>
        </p:txBody>
      </p:sp>
      <p:sp>
        <p:nvSpPr>
          <p:cNvPr id="1631" name="Shape 1631"/>
          <p:cNvSpPr txBox="1">
            <a:spLocks noGrp="1"/>
          </p:cNvSpPr>
          <p:nvPr>
            <p:ph type="body" idx="1"/>
          </p:nvPr>
        </p:nvSpPr>
        <p:spPr>
          <a:xfrm>
            <a:off x="1089124" y="1718675"/>
            <a:ext cx="380146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1st grant holder in TEMPUS from Georgia. Partner in 27 Tempus projects, grant holder of 2 projects</a:t>
            </a:r>
            <a:endParaRPr sz="1800"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▪"/>
            </a:pPr>
            <a:r>
              <a:rPr lang="en-US" sz="1800" b="1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15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Erasmus + CBHE projects, 2 as grant holder/coordinating university</a:t>
            </a:r>
            <a:endParaRPr sz="1800"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 funded partnerships under FP7</a:t>
            </a:r>
            <a:endParaRPr sz="1800"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 successful projects under Horizon 2020</a:t>
            </a:r>
            <a:endParaRPr sz="1800"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 Jean Monnet Network Project &amp; 1 Jean Monnet Chair</a:t>
            </a:r>
            <a:endParaRPr sz="1800"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More than 70 ongoing international grants</a:t>
            </a:r>
            <a:endParaRPr sz="1800"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Income from international grants during 2006-2018: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30 million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GEL</a:t>
            </a:r>
            <a:endParaRPr sz="1800" dirty="0"/>
          </a:p>
          <a:p>
            <a:pPr marL="274320" marR="0" lvl="0" indent="-14478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</a:pPr>
            <a:endParaRPr sz="204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32" name="Shape 1632" descr="C:\Users\user\Desktop\New folder\download (5)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0341" y="1962491"/>
            <a:ext cx="735998" cy="9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Shape 1633" descr="C:\Users\user\Desktop\New folder\download (6)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239953" y="4770439"/>
            <a:ext cx="1314792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Shape 1634" descr="C:\Users\user\Desktop\New folder\download (7)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258364" y="2057969"/>
            <a:ext cx="1257628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Shape 1635" descr="C:\Users\user\Desktop\New folder\download (8)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7730359" y="3861935"/>
            <a:ext cx="685979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Shape 1636" descr="C:\Users\user\Desktop\New folder\download (9).jp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096187" y="5767388"/>
            <a:ext cx="1518442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Shape 1637" descr="C:\Users\user\Desktop\New folder\download (4).png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286561" y="5573713"/>
            <a:ext cx="1257628" cy="7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Shape 1638" descr="C:\Users\user\Desktop\New folder\download (10).jpg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6943747" y="2986997"/>
            <a:ext cx="167088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Shape 1639" descr="C:\Users\user\Desktop\New folder\download (5).png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5228802" y="2041072"/>
            <a:ext cx="76338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Shape 1640" descr="C:\Users\user\Desktop\New folder\download (11).jpg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5228802" y="4424363"/>
            <a:ext cx="857473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Shape 1641" descr="C:\Users\user\Desktop\New folder\download (12).jpg"/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6340539" y="3929063"/>
            <a:ext cx="971803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Shape 1642" descr="Image result for European commission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5243688" y="2995614"/>
            <a:ext cx="122904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Shape 1643"/>
          <p:cNvPicPr preferRelativeResize="0"/>
          <p:nvPr/>
        </p:nvPicPr>
        <p:blipFill rotWithShape="1">
          <a:blip r:embed="rId14" cstate="print">
            <a:alphaModFix/>
          </a:blip>
          <a:srcRect/>
          <a:stretch/>
        </p:blipFill>
        <p:spPr>
          <a:xfrm>
            <a:off x="-22569" y="4230"/>
            <a:ext cx="993181" cy="685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Shape 1644"/>
          <p:cNvPicPr preferRelativeResize="0"/>
          <p:nvPr/>
        </p:nvPicPr>
        <p:blipFill rotWithShape="1">
          <a:blip r:embed="rId15" cstate="print">
            <a:alphaModFix/>
          </a:blip>
          <a:srcRect/>
          <a:stretch/>
        </p:blipFill>
        <p:spPr>
          <a:xfrm>
            <a:off x="239545" y="533400"/>
            <a:ext cx="849565" cy="83582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 in nanotechnology and material science</a:t>
            </a:r>
            <a:endParaRPr lang="en-US" sz="2400" dirty="0"/>
          </a:p>
        </p:txBody>
      </p:sp>
      <p:pic>
        <p:nvPicPr>
          <p:cNvPr id="4" name="Obraz 2" descr="fig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037653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0" y="3810000"/>
            <a:ext cx="5715000" cy="217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US" sz="1200" dirty="0" err="1" smtClean="0"/>
              <a:t>Tavkhelidze</a:t>
            </a:r>
            <a:r>
              <a:rPr lang="en-US" sz="1200" dirty="0" smtClean="0"/>
              <a:t>, L. </a:t>
            </a:r>
            <a:r>
              <a:rPr lang="en-US" sz="1200" dirty="0" err="1" smtClean="0"/>
              <a:t>Jangidze</a:t>
            </a:r>
            <a:r>
              <a:rPr lang="en-US" sz="1200" dirty="0" smtClean="0"/>
              <a:t>, M. </a:t>
            </a:r>
            <a:r>
              <a:rPr lang="en-US" sz="1200" dirty="0" err="1" smtClean="0"/>
              <a:t>Mebonia</a:t>
            </a:r>
            <a:r>
              <a:rPr lang="en-US" sz="1200" dirty="0" smtClean="0"/>
              <a:t>, K. </a:t>
            </a:r>
            <a:r>
              <a:rPr lang="en-US" sz="1200" dirty="0" err="1" smtClean="0"/>
              <a:t>Piotrowski</a:t>
            </a:r>
            <a:r>
              <a:rPr lang="en-US" sz="1200" dirty="0" smtClean="0"/>
              <a:t>, J. </a:t>
            </a:r>
            <a:r>
              <a:rPr lang="en-US" sz="1200" dirty="0" err="1" smtClean="0"/>
              <a:t>Więckowski</a:t>
            </a:r>
            <a:r>
              <a:rPr lang="en-US" sz="1200" dirty="0" smtClean="0"/>
              <a:t>, Z. </a:t>
            </a:r>
            <a:r>
              <a:rPr lang="en-US" sz="1200" dirty="0" err="1" smtClean="0"/>
              <a:t>Taliashvili</a:t>
            </a:r>
            <a:r>
              <a:rPr lang="en-US" sz="1200" dirty="0" smtClean="0"/>
              <a:t>, </a:t>
            </a:r>
          </a:p>
          <a:p>
            <a:pPr marL="228600" indent="-228600"/>
            <a:r>
              <a:rPr lang="en-US" sz="1200" dirty="0" smtClean="0"/>
              <a:t>G. </a:t>
            </a:r>
            <a:r>
              <a:rPr lang="en-US" sz="1200" dirty="0" err="1" smtClean="0"/>
              <a:t>Skhiladze</a:t>
            </a:r>
            <a:r>
              <a:rPr lang="en-US" sz="1200" dirty="0" smtClean="0"/>
              <a:t> and L. </a:t>
            </a:r>
            <a:r>
              <a:rPr lang="en-US" sz="1200" dirty="0" err="1" smtClean="0"/>
              <a:t>Nadaraia</a:t>
            </a:r>
            <a:r>
              <a:rPr lang="en-US" sz="1200" dirty="0" smtClean="0"/>
              <a:t>, </a:t>
            </a:r>
            <a:r>
              <a:rPr lang="en-US" sz="1200" b="1" dirty="0" err="1" smtClean="0"/>
              <a:t>Physica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Staus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Solidi</a:t>
            </a:r>
            <a:r>
              <a:rPr lang="en-US" sz="1200" b="1" dirty="0" smtClean="0"/>
              <a:t> A</a:t>
            </a:r>
            <a:r>
              <a:rPr lang="en-US" sz="1200" dirty="0" smtClean="0"/>
              <a:t>, 214 (7),  1700334 (2017). </a:t>
            </a:r>
          </a:p>
          <a:p>
            <a:endParaRPr lang="en-US" sz="1200" dirty="0" smtClean="0"/>
          </a:p>
          <a:p>
            <a:r>
              <a:rPr lang="en-US" sz="1200" dirty="0" smtClean="0"/>
              <a:t>D. </a:t>
            </a:r>
            <a:r>
              <a:rPr lang="en-US" sz="1200" dirty="0" err="1" smtClean="0"/>
              <a:t>Kakulia</a:t>
            </a:r>
            <a:r>
              <a:rPr lang="en-US" sz="1200" dirty="0" smtClean="0"/>
              <a:t> , A. </a:t>
            </a:r>
            <a:r>
              <a:rPr lang="en-US" sz="1200" dirty="0" err="1" smtClean="0"/>
              <a:t>Tavkhelidze</a:t>
            </a:r>
            <a:r>
              <a:rPr lang="en-US" sz="1200" dirty="0" smtClean="0"/>
              <a:t>, V. </a:t>
            </a:r>
            <a:r>
              <a:rPr lang="en-US" sz="1200" dirty="0" err="1" smtClean="0"/>
              <a:t>Gogoberidze</a:t>
            </a:r>
            <a:r>
              <a:rPr lang="en-US" sz="1200" dirty="0" smtClean="0"/>
              <a:t>, M. </a:t>
            </a:r>
            <a:r>
              <a:rPr lang="en-US" sz="1200" dirty="0" err="1" smtClean="0"/>
              <a:t>Mebonia</a:t>
            </a:r>
            <a:r>
              <a:rPr lang="en-US" sz="1200" dirty="0" smtClean="0"/>
              <a:t>, 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Physica</a:t>
            </a:r>
            <a:r>
              <a:rPr lang="en-US" sz="1200" b="1" dirty="0" smtClean="0"/>
              <a:t> E </a:t>
            </a:r>
            <a:r>
              <a:rPr lang="en-US" sz="1200" dirty="0" smtClean="0"/>
              <a:t>78, </a:t>
            </a:r>
          </a:p>
          <a:p>
            <a:r>
              <a:rPr lang="en-US" sz="1200" dirty="0" smtClean="0"/>
              <a:t> pp. 49-55 (2016).</a:t>
            </a:r>
          </a:p>
          <a:p>
            <a:endParaRPr lang="en-US" sz="1200" dirty="0" smtClean="0"/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Tavkhelidze</a:t>
            </a:r>
            <a:r>
              <a:rPr lang="en-US" sz="1200" dirty="0" smtClean="0"/>
              <a:t>,  </a:t>
            </a:r>
            <a:r>
              <a:rPr lang="en-US" sz="1200" b="1" dirty="0" err="1" smtClean="0"/>
              <a:t>Physica</a:t>
            </a:r>
            <a:r>
              <a:rPr lang="en-US" sz="1200" b="1" dirty="0" smtClean="0"/>
              <a:t> E</a:t>
            </a:r>
            <a:r>
              <a:rPr lang="en-US" sz="1200" dirty="0" smtClean="0"/>
              <a:t>, v. 60, pp. 4-10 (2014).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A. N. </a:t>
            </a:r>
            <a:r>
              <a:rPr lang="en-US" sz="1200" dirty="0" err="1" smtClean="0"/>
              <a:t>Tavkhelidze</a:t>
            </a:r>
            <a:r>
              <a:rPr lang="en-US" sz="1200" dirty="0" smtClean="0"/>
              <a:t>, </a:t>
            </a:r>
            <a:r>
              <a:rPr lang="en-US" sz="1200" b="1" dirty="0" smtClean="0"/>
              <a:t> J. Appl. Phys </a:t>
            </a:r>
            <a:r>
              <a:rPr lang="en-US" sz="1200" dirty="0" smtClean="0"/>
              <a:t>108, 044313 (2010). 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A. </a:t>
            </a:r>
            <a:r>
              <a:rPr lang="en-US" sz="1200" dirty="0" err="1" smtClean="0"/>
              <a:t>Tavkhelidze</a:t>
            </a:r>
            <a:r>
              <a:rPr lang="en-US" sz="1200" dirty="0" smtClean="0"/>
              <a:t>, </a:t>
            </a:r>
            <a:r>
              <a:rPr lang="en-US" sz="1200" b="1" dirty="0" smtClean="0"/>
              <a:t>Nanotechnology</a:t>
            </a:r>
            <a:r>
              <a:rPr lang="en-US" sz="1200" dirty="0" smtClean="0"/>
              <a:t>, 20, 405401  (2009). 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Shape 1668"/>
          <p:cNvSpPr txBox="1">
            <a:spLocks noGrp="1"/>
          </p:cNvSpPr>
          <p:nvPr>
            <p:ph type="ctrTitle"/>
          </p:nvPr>
        </p:nvSpPr>
        <p:spPr>
          <a:xfrm>
            <a:off x="1142107" y="1447800"/>
            <a:ext cx="6859786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Thank you!</a:t>
            </a:r>
            <a:endParaRPr/>
          </a:p>
        </p:txBody>
      </p:sp>
      <p:pic>
        <p:nvPicPr>
          <p:cNvPr id="1669" name="Shape 1669" descr="iliauni-logo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352800" y="457200"/>
            <a:ext cx="236285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0" name="Shape 1670" descr="C:\Users\user\Desktop\1dd2b35273ee7c91144edd7397253a32_35715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53619" y="4724400"/>
            <a:ext cx="6859786" cy="144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2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Industrial </a:t>
            </a:r>
            <a:r>
              <a:rPr lang="en-US" sz="2700" dirty="0"/>
              <a:t>Cooperation and Creative Engineering Education based on Remote Engineering and Virtual </a:t>
            </a:r>
            <a:r>
              <a:rPr lang="en-US" sz="2700" dirty="0" smtClean="0"/>
              <a:t>Instrumentation (</a:t>
            </a:r>
            <a:r>
              <a:rPr lang="en-US" sz="2700" dirty="0" err="1" smtClean="0"/>
              <a:t>iCo</a:t>
            </a:r>
            <a:r>
              <a:rPr lang="en-US" sz="2700" dirty="0" smtClean="0"/>
              <a:t>-op) </a:t>
            </a:r>
            <a:br>
              <a:rPr lang="en-US" sz="2700" dirty="0" smtClean="0"/>
            </a:br>
            <a:r>
              <a:rPr lang="en-US" sz="2700" dirty="0" smtClean="0"/>
              <a:t>N530278-TEMPUS-1-2012-1-DE-TEMPUS-JPHES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2589" y="3302675"/>
            <a:ext cx="35468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Renewable energy Module</a:t>
            </a:r>
          </a:p>
          <a:p>
            <a:endParaRPr lang="en-US" dirty="0" smtClean="0"/>
          </a:p>
          <a:p>
            <a:r>
              <a:rPr lang="en-US" dirty="0" smtClean="0"/>
              <a:t>National Instruments ELVIS Module</a:t>
            </a:r>
          </a:p>
          <a:p>
            <a:endParaRPr lang="en-US" dirty="0" smtClean="0"/>
          </a:p>
          <a:p>
            <a:r>
              <a:rPr lang="en-US" dirty="0" smtClean="0"/>
              <a:t>FPGA Module</a:t>
            </a:r>
          </a:p>
          <a:p>
            <a:endParaRPr lang="en-US" dirty="0" smtClean="0"/>
          </a:p>
          <a:p>
            <a:r>
              <a:rPr lang="en-US" dirty="0" smtClean="0"/>
              <a:t>Intellectual property Module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0761" y="2667000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Learning Modules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Learning Modules in Georgian language</a:t>
            </a:r>
            <a:endParaRPr lang="en-US" sz="2400" dirty="0"/>
          </a:p>
        </p:txBody>
      </p:sp>
      <p:pic>
        <p:nvPicPr>
          <p:cNvPr id="4" name="Content Placeholder 3" descr="IMG_20190109_153537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1" y="1371600"/>
            <a:ext cx="6598708" cy="4949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National Instruments ELVIS II apparatus with solar cell testing proto board installed</a:t>
            </a:r>
            <a:endParaRPr lang="en-US" sz="2400" dirty="0"/>
          </a:p>
        </p:txBody>
      </p:sp>
      <p:pic>
        <p:nvPicPr>
          <p:cNvPr id="4" name="Picture 3" descr="20190109_15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68580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Typical Laboratory workplace for students (</a:t>
            </a:r>
            <a:r>
              <a:rPr lang="en-US" sz="2400" b="1" dirty="0" err="1" smtClean="0"/>
              <a:t>Iliauni</a:t>
            </a:r>
            <a:r>
              <a:rPr lang="en-US" sz="2400" b="1" dirty="0" smtClean="0"/>
              <a:t>-SDSU)</a:t>
            </a:r>
            <a:endParaRPr lang="en-US" sz="24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72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EMONA board for Energy conversion device study</a:t>
            </a:r>
            <a:endParaRPr lang="en-US" sz="2400" dirty="0"/>
          </a:p>
        </p:txBody>
      </p:sp>
      <p:pic>
        <p:nvPicPr>
          <p:cNvPr id="4" name="Content Placeholder 3" descr="IMG_20190109_155723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263213" cy="4697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QUANSER board for sensors study</a:t>
            </a:r>
            <a:endParaRPr lang="en-US" sz="2400" dirty="0"/>
          </a:p>
        </p:txBody>
      </p:sp>
      <p:pic>
        <p:nvPicPr>
          <p:cNvPr id="8" name="Content Placeholder 7" descr="20190109_154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027808" cy="45156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Infrared sensor on QNET sensors trainer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619" y="1676400"/>
            <a:ext cx="435098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01371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442</Words>
  <Application>Microsoft Office PowerPoint</Application>
  <PresentationFormat>On-screen Show (4:3)</PresentationFormat>
  <Paragraphs>91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Environmental sensors learning module design  </vt:lpstr>
      <vt:lpstr>Grants &amp; Development</vt:lpstr>
      <vt:lpstr>Industrial Cooperation and Creative Engineering Education based on Remote Engineering and Virtual Instrumentation (iCo-op)  N530278-TEMPUS-1-2012-1-DE-TEMPUS-JPHES  </vt:lpstr>
      <vt:lpstr>Learning Modules in Georgian language</vt:lpstr>
      <vt:lpstr>National Instruments ELVIS II apparatus with solar cell testing proto board installed</vt:lpstr>
      <vt:lpstr>Typical Laboratory workplace for students (Iliauni-SDSU)</vt:lpstr>
      <vt:lpstr>EMONA board for Energy conversion device study</vt:lpstr>
      <vt:lpstr>QUANSER board for sensors study</vt:lpstr>
      <vt:lpstr>Infrared sensor on QNET sensors trainer </vt:lpstr>
      <vt:lpstr>Magnetic field transducer on QNET sensors trainer </vt:lpstr>
      <vt:lpstr>Sonar sensor on QNET sensors trainer </vt:lpstr>
      <vt:lpstr>Pressure sensor on QNET sensors trainer </vt:lpstr>
      <vt:lpstr>Temperature sensor on QNET sensors trainer</vt:lpstr>
      <vt:lpstr>Optical position sensor on QNET sensors trainer</vt:lpstr>
      <vt:lpstr>Quancer sensors</vt:lpstr>
      <vt:lpstr>ELVIS II apparatus with additional precise measuring devices </vt:lpstr>
      <vt:lpstr>Learning Modules to Design</vt:lpstr>
      <vt:lpstr>Iliauni master programs which can use designed Learning Modules</vt:lpstr>
      <vt:lpstr>  Accreditation Standards for Higher Education Programmes </vt:lpstr>
      <vt:lpstr>Research in nanotechnology and material science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user</cp:lastModifiedBy>
  <cp:revision>39</cp:revision>
  <dcterms:created xsi:type="dcterms:W3CDTF">2019-01-10T09:32:56Z</dcterms:created>
  <dcterms:modified xsi:type="dcterms:W3CDTF">2019-10-10T09:11:15Z</dcterms:modified>
</cp:coreProperties>
</file>